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78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0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099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9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1571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79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124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0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3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8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82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0D87-DEAA-494C-A4C6-7DC9D7AFF5F4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32C194-E1CE-420E-9378-0B15C0D5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011" y="305068"/>
            <a:ext cx="823798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</a:rPr>
              <a:t>Міністерство освіти і науки України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Херсонський державний університет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Факультет економіки і менеджменту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b="1" dirty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endParaRPr lang="ru-RU" dirty="0">
              <a:latin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</a:rPr>
            </a:br>
            <a:r>
              <a:rPr lang="uk-UA" sz="2800" dirty="0">
                <a:latin typeface="Times New Roman" pitchFamily="18" charset="0"/>
              </a:rPr>
              <a:t> </a:t>
            </a:r>
            <a:r>
              <a:rPr lang="uk-UA" sz="2800" b="1" dirty="0" smtClean="0">
                <a:latin typeface="Times New Roman" pitchFamily="18" charset="0"/>
              </a:rPr>
              <a:t>”</a:t>
            </a:r>
            <a:r>
              <a:rPr lang="uk-UA" sz="2800" b="1" u="sng" dirty="0" smtClean="0">
                <a:latin typeface="Times New Roman" pitchFamily="18" charset="0"/>
              </a:rPr>
              <a:t>ДЕРЖАВНА І РЕГІОНАЛЬНА ПОЛІТИКА В ГАЛУЗІ ОХОРОНИ ЗДОРОВ</a:t>
            </a:r>
            <a:r>
              <a:rPr lang="en-US" sz="2800" b="1" u="sng" dirty="0" smtClean="0">
                <a:latin typeface="Times New Roman" pitchFamily="18" charset="0"/>
              </a:rPr>
              <a:t>’</a:t>
            </a:r>
            <a:r>
              <a:rPr lang="uk-UA" sz="2800" b="1" u="sng" dirty="0" smtClean="0">
                <a:latin typeface="Times New Roman" pitchFamily="18" charset="0"/>
              </a:rPr>
              <a:t>Я</a:t>
            </a:r>
            <a:r>
              <a:rPr lang="uk-UA" sz="2800" b="1" dirty="0" smtClean="0">
                <a:latin typeface="Times New Roman" pitchFamily="18" charset="0"/>
              </a:rPr>
              <a:t>”</a:t>
            </a:r>
            <a:r>
              <a:rPr lang="ru-RU" sz="2800" dirty="0">
                <a:latin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</a:rPr>
            </a:br>
            <a:endParaRPr lang="ru-RU" sz="2800" dirty="0">
              <a:latin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Галузь знань </a:t>
            </a:r>
            <a:r>
              <a:rPr lang="uk-UA" u="sng" dirty="0">
                <a:latin typeface="Times New Roman" pitchFamily="18" charset="0"/>
              </a:rPr>
              <a:t>07 Управління та адміністрування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Спеціальність </a:t>
            </a:r>
            <a:r>
              <a:rPr lang="uk-UA" u="sng" dirty="0">
                <a:latin typeface="Times New Roman" pitchFamily="18" charset="0"/>
              </a:rPr>
              <a:t>073 «Менеджмент»</a:t>
            </a:r>
          </a:p>
          <a:p>
            <a:pPr algn="ctr"/>
            <a:r>
              <a:rPr lang="uk-UA" dirty="0">
                <a:latin typeface="Times New Roman" pitchFamily="18" charset="0"/>
              </a:rPr>
              <a:t>Спеціалізація </a:t>
            </a:r>
            <a:r>
              <a:rPr lang="uk-UA" u="sng" dirty="0">
                <a:latin typeface="Times New Roman" pitchFamily="18" charset="0"/>
              </a:rPr>
              <a:t>«Управління закладами охорони здоров’я (за типом)»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Другий (магістерський) рівень вищої освіти</a:t>
            </a:r>
            <a:r>
              <a:rPr lang="ru-RU" dirty="0">
                <a:latin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74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121" y="546225"/>
            <a:ext cx="107249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навчальної дисципліни є формування сучасних знань з державної і регіональної політики в галузі охорони здоров'я в умовах суспільних трансформацій, а також світової і європейської політики та стратегії в галузі охорони здоров'я.</a:t>
            </a:r>
          </a:p>
          <a:p>
            <a:pPr algn="just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навчальної дисципліни є теоретична підготовка студентів з питань: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 державної та регіональної політики в галузі охорони здоров'я;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оціально-медичних проблем стану громадського здоров'я в Україні;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ержавного  і регіонального управління щодо перебудови медичного забезпечення в Україні;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уті державної політики з покращення громадського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Україні та ін.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2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9813" y="4292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7566" y="2216786"/>
            <a:ext cx="100954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спілкува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представниками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професійних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різного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експертами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галузей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Навички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комунікаційних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мотивувати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людей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рухатися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спільної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мети;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лідерські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людьми;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розробляти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управляти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ними,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виявляти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ініціативу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підприємливість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психологічні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роботи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 персоналом</a:t>
            </a:r>
          </a:p>
        </p:txBody>
      </p:sp>
    </p:spTree>
    <p:extLst>
      <p:ext uri="{BB962C8B-B14F-4D97-AF65-F5344CB8AC3E}">
        <p14:creationId xmlns:p14="http://schemas.microsoft.com/office/powerpoint/2010/main" val="9160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3312" y="432768"/>
            <a:ext cx="4793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Програмні результати навчання: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6072" y="1114666"/>
            <a:ext cx="84646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проектами,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підприємницькі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тактичному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розрізах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Мати навички прийняття, обґрунтування та забезпечення реалізації управлінських рішень в непередбачуваних умовах, враховуючи вимоги чинного законодавства, етичні міркування та соціальну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 планувати і здійснювати інформаційне, методичне, матеріальне, фінансове та кадрове забезпечення організації (підрозділу).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8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8602" y="398585"/>
            <a:ext cx="2465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тем</a:t>
            </a:r>
            <a:endParaRPr lang="ru-RU" sz="3200" b="1" i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931" y="1563880"/>
            <a:ext cx="1119589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Державна і регіональна політика у сфері охорони здоров’я як організаційно-нормативна система владних дій та управлінських рішень, основний регулятор здоров’я нації.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Здоров’я громадян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стратегічний ресурс держави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Державна і регіональна політика у сфері профілактики соціально небезпечних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Пріоритетні напрямки державної та регіональної політики щодо охорони репродуктивного здоров'я.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Проблеми громадського здоров'я в контексті державної і регіональної політики.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Державна і регіональна політика щодо медичного забезпечення дитячого населення в Україні.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Державні стандарти у сфері охорони здоров'я.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Розвиток електронної охорони здоров’я – новий напрям державної та регіональної політики в галузі охорони здоров’я.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66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20842" y="859136"/>
            <a:ext cx="117107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Баєва</a:t>
            </a:r>
            <a:r>
              <a:rPr lang="ru-RU" dirty="0" smtClean="0"/>
              <a:t> </a:t>
            </a:r>
            <a:r>
              <a:rPr lang="ru-RU" dirty="0"/>
              <a:t>О. В. Менеджмент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/ О. В. </a:t>
            </a:r>
            <a:r>
              <a:rPr lang="ru-RU" dirty="0" err="1"/>
              <a:t>Баєва</a:t>
            </a:r>
            <a:r>
              <a:rPr lang="ru-RU" dirty="0"/>
              <a:t>. – К. : Центр </a:t>
            </a:r>
            <a:r>
              <a:rPr lang="ru-RU" dirty="0" err="1"/>
              <a:t>учб</a:t>
            </a:r>
            <a:r>
              <a:rPr lang="ru-RU" dirty="0"/>
              <a:t>. л-</a:t>
            </a:r>
            <a:r>
              <a:rPr lang="ru-RU" dirty="0" err="1"/>
              <a:t>ри</a:t>
            </a:r>
            <a:r>
              <a:rPr lang="ru-RU" dirty="0"/>
              <a:t>, 2008. – 640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Бахтеєва</a:t>
            </a:r>
            <a:r>
              <a:rPr lang="ru-RU" dirty="0" smtClean="0"/>
              <a:t> </a:t>
            </a:r>
            <a:r>
              <a:rPr lang="ru-RU" dirty="0"/>
              <a:t>Т. Медицина – не та </a:t>
            </a:r>
            <a:r>
              <a:rPr lang="ru-RU" dirty="0" err="1"/>
              <a:t>галузь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почекати</a:t>
            </a:r>
            <a:r>
              <a:rPr lang="ru-RU" dirty="0"/>
              <a:t> до “</a:t>
            </a:r>
            <a:r>
              <a:rPr lang="ru-RU" dirty="0" err="1"/>
              <a:t>кращих</a:t>
            </a:r>
            <a:r>
              <a:rPr lang="ru-RU" dirty="0"/>
              <a:t>” </a:t>
            </a:r>
            <a:r>
              <a:rPr lang="ru-RU" dirty="0" err="1"/>
              <a:t>часів</a:t>
            </a:r>
            <a:r>
              <a:rPr lang="ru-RU" dirty="0"/>
              <a:t> / Т. </a:t>
            </a:r>
            <a:r>
              <a:rPr lang="ru-RU" dirty="0" err="1"/>
              <a:t>Бахтеєва</a:t>
            </a:r>
            <a:r>
              <a:rPr lang="ru-RU" dirty="0"/>
              <a:t> // Ваше </a:t>
            </a:r>
            <a:r>
              <a:rPr lang="ru-RU" dirty="0" err="1"/>
              <a:t>здоров’я</a:t>
            </a:r>
            <a:r>
              <a:rPr lang="ru-RU" dirty="0"/>
              <a:t>. – 2009. – 29 трав. – С. 3–4.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Білинська</a:t>
            </a:r>
            <a:r>
              <a:rPr lang="ru-RU" dirty="0" smtClean="0"/>
              <a:t> </a:t>
            </a:r>
            <a:r>
              <a:rPr lang="ru-RU" dirty="0"/>
              <a:t>М. М. </a:t>
            </a:r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галузевими</a:t>
            </a:r>
            <a:r>
              <a:rPr lang="ru-RU" dirty="0"/>
              <a:t> стандартами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: </a:t>
            </a:r>
            <a:r>
              <a:rPr lang="ru-RU" dirty="0" err="1"/>
              <a:t>монографія</a:t>
            </a:r>
            <a:r>
              <a:rPr lang="ru-RU" dirty="0"/>
              <a:t> / М. М. </a:t>
            </a:r>
            <a:r>
              <a:rPr lang="ru-RU" dirty="0" err="1"/>
              <a:t>Білинська</a:t>
            </a:r>
            <a:r>
              <a:rPr lang="ru-RU" dirty="0"/>
              <a:t>. – К. : Вид-во НАДУ, 2004. – 268 с.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Богатирьова</a:t>
            </a:r>
            <a:r>
              <a:rPr lang="ru-RU" dirty="0" smtClean="0"/>
              <a:t> </a:t>
            </a:r>
            <a:r>
              <a:rPr lang="ru-RU" dirty="0"/>
              <a:t>Р. В. </a:t>
            </a:r>
            <a:r>
              <a:rPr lang="ru-RU" dirty="0" err="1"/>
              <a:t>Детермінанти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: </a:t>
            </a:r>
            <a:r>
              <a:rPr lang="ru-RU" dirty="0" err="1"/>
              <a:t>монографія</a:t>
            </a:r>
            <a:r>
              <a:rPr lang="ru-RU" dirty="0"/>
              <a:t> / Р. В. </a:t>
            </a:r>
            <a:r>
              <a:rPr lang="ru-RU" dirty="0" err="1"/>
              <a:t>Богатирьова</a:t>
            </a:r>
            <a:r>
              <a:rPr lang="ru-RU" dirty="0"/>
              <a:t> ; за ред. Ю. І. </a:t>
            </a:r>
            <a:r>
              <a:rPr lang="ru-RU" dirty="0" err="1"/>
              <a:t>Кундієва</a:t>
            </a:r>
            <a:r>
              <a:rPr lang="ru-RU" dirty="0"/>
              <a:t>. – К. : </a:t>
            </a:r>
            <a:r>
              <a:rPr lang="ru-RU" dirty="0" err="1"/>
              <a:t>Видавн</a:t>
            </a:r>
            <a:r>
              <a:rPr lang="ru-RU" dirty="0"/>
              <a:t>. </a:t>
            </a:r>
            <a:r>
              <a:rPr lang="ru-RU" dirty="0" err="1"/>
              <a:t>дім</a:t>
            </a:r>
            <a:r>
              <a:rPr lang="ru-RU" dirty="0"/>
              <a:t> “</a:t>
            </a:r>
            <a:r>
              <a:rPr lang="ru-RU" dirty="0" err="1"/>
              <a:t>Авіцена</a:t>
            </a:r>
            <a:r>
              <a:rPr lang="ru-RU" dirty="0"/>
              <a:t>”, 2011 . – 448 с.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Гайдаєв</a:t>
            </a:r>
            <a:r>
              <a:rPr lang="ru-RU" dirty="0" smtClean="0"/>
              <a:t> </a:t>
            </a:r>
            <a:r>
              <a:rPr lang="ru-RU" dirty="0"/>
              <a:t>Ю. О.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покращання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народу : </a:t>
            </a:r>
            <a:r>
              <a:rPr lang="ru-RU" dirty="0" err="1"/>
              <a:t>автореф</a:t>
            </a:r>
            <a:r>
              <a:rPr lang="ru-RU" dirty="0"/>
              <a:t>. </a:t>
            </a:r>
            <a:r>
              <a:rPr lang="ru-RU" dirty="0" err="1"/>
              <a:t>дис</a:t>
            </a:r>
            <a:r>
              <a:rPr lang="ru-RU" dirty="0"/>
              <a:t>. … д-ра мед. наук : 14.02.03. / </a:t>
            </a:r>
            <a:r>
              <a:rPr lang="ru-RU" dirty="0" err="1"/>
              <a:t>Гайдаєв</a:t>
            </a:r>
            <a:r>
              <a:rPr lang="ru-RU" dirty="0"/>
              <a:t> Ю. О. – К., 2007. – 26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/>
              <a:t>політика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/ за ред. І. М. Солоненка, Л. І. </a:t>
            </a:r>
            <a:r>
              <a:rPr lang="ru-RU" dirty="0" err="1"/>
              <a:t>Жаліло</a:t>
            </a:r>
            <a:r>
              <a:rPr lang="ru-RU" dirty="0"/>
              <a:t>. – К. : Вид-во НАДУ, 2000.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Карамишев</a:t>
            </a:r>
            <a:r>
              <a:rPr lang="ru-RU" dirty="0" smtClean="0"/>
              <a:t> </a:t>
            </a:r>
            <a:r>
              <a:rPr lang="ru-RU" dirty="0"/>
              <a:t>Д. В.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: </a:t>
            </a:r>
            <a:r>
              <a:rPr lang="ru-RU" dirty="0" err="1"/>
              <a:t>міжгалузевий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(</a:t>
            </a:r>
            <a:r>
              <a:rPr lang="ru-RU" dirty="0" err="1"/>
              <a:t>державноуправлінські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) : </a:t>
            </a:r>
            <a:r>
              <a:rPr lang="ru-RU" dirty="0" err="1"/>
              <a:t>монографія</a:t>
            </a:r>
            <a:r>
              <a:rPr lang="ru-RU" dirty="0"/>
              <a:t> / Д. В. </a:t>
            </a:r>
            <a:r>
              <a:rPr lang="ru-RU" dirty="0" err="1"/>
              <a:t>Карамишев</a:t>
            </a:r>
            <a:r>
              <a:rPr lang="ru-RU" dirty="0"/>
              <a:t>. – Х. : Вид-во </a:t>
            </a:r>
            <a:r>
              <a:rPr lang="ru-RU" dirty="0" err="1"/>
              <a:t>ХарРІ</a:t>
            </a:r>
            <a:r>
              <a:rPr lang="ru-RU" dirty="0"/>
              <a:t> НАДУ “</a:t>
            </a:r>
            <a:r>
              <a:rPr lang="ru-RU" dirty="0" err="1"/>
              <a:t>Магістр</a:t>
            </a:r>
            <a:r>
              <a:rPr lang="ru-RU" dirty="0"/>
              <a:t>”, 2004. – 304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Кризина</a:t>
            </a:r>
            <a:r>
              <a:rPr lang="ru-RU" dirty="0" smtClean="0"/>
              <a:t> </a:t>
            </a:r>
            <a:r>
              <a:rPr lang="ru-RU" dirty="0"/>
              <a:t>Н. П.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: генезис, </a:t>
            </a:r>
            <a:r>
              <a:rPr lang="ru-RU" dirty="0" err="1"/>
              <a:t>тенденції</a:t>
            </a:r>
            <a:r>
              <a:rPr lang="ru-RU" dirty="0"/>
              <a:t> та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: </a:t>
            </a:r>
            <a:r>
              <a:rPr lang="ru-RU" dirty="0" err="1"/>
              <a:t>монографія</a:t>
            </a:r>
            <a:r>
              <a:rPr lang="ru-RU" dirty="0"/>
              <a:t> / Н. П. </a:t>
            </a:r>
            <a:r>
              <a:rPr lang="ru-RU" dirty="0" err="1"/>
              <a:t>Кризина</a:t>
            </a:r>
            <a:r>
              <a:rPr lang="ru-RU" dirty="0"/>
              <a:t> ; </a:t>
            </a:r>
            <a:r>
              <a:rPr lang="ru-RU" dirty="0" err="1"/>
              <a:t>передм</a:t>
            </a:r>
            <a:r>
              <a:rPr lang="ru-RU" dirty="0"/>
              <a:t>. і </a:t>
            </a:r>
            <a:r>
              <a:rPr lang="ru-RU" dirty="0" err="1"/>
              <a:t>заг</a:t>
            </a:r>
            <a:r>
              <a:rPr lang="ru-RU" dirty="0"/>
              <a:t>. ред. проф. Я. Ф. </a:t>
            </a:r>
            <a:r>
              <a:rPr lang="ru-RU" dirty="0" err="1"/>
              <a:t>Радиша</a:t>
            </a:r>
            <a:r>
              <a:rPr lang="ru-RU" dirty="0"/>
              <a:t>. – К. : Вид-во НАДУ, 2007. – 224 с. 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: </a:t>
            </a:r>
            <a:r>
              <a:rPr lang="ru-RU" dirty="0" err="1"/>
              <a:t>інноваційний</a:t>
            </a:r>
            <a:r>
              <a:rPr lang="ru-RU" dirty="0"/>
              <a:t> </a:t>
            </a:r>
            <a:r>
              <a:rPr lang="ru-RU" dirty="0" err="1"/>
              <a:t>вимір</a:t>
            </a:r>
            <a:r>
              <a:rPr lang="ru-RU" dirty="0"/>
              <a:t> : кол. </a:t>
            </a:r>
            <a:r>
              <a:rPr lang="ru-RU" dirty="0" err="1"/>
              <a:t>моногр</a:t>
            </a:r>
            <a:r>
              <a:rPr lang="ru-RU" dirty="0"/>
              <a:t>. / за ред. Е. М. </a:t>
            </a:r>
            <a:r>
              <a:rPr lang="ru-RU" dirty="0" err="1"/>
              <a:t>Лібанової</a:t>
            </a:r>
            <a:r>
              <a:rPr lang="ru-RU" dirty="0"/>
              <a:t>. – К. : </a:t>
            </a:r>
            <a:r>
              <a:rPr lang="ru-RU" dirty="0" err="1"/>
              <a:t>Ін</a:t>
            </a:r>
            <a:r>
              <a:rPr lang="ru-RU" dirty="0"/>
              <a:t>-т </a:t>
            </a:r>
            <a:r>
              <a:rPr lang="ru-RU" dirty="0" err="1"/>
              <a:t>демографії</a:t>
            </a:r>
            <a:r>
              <a:rPr lang="ru-RU" dirty="0"/>
              <a:t> та соц. </a:t>
            </a:r>
            <a:r>
              <a:rPr lang="ru-RU" dirty="0" err="1"/>
              <a:t>дослідж</a:t>
            </a:r>
            <a:r>
              <a:rPr lang="ru-RU" dirty="0"/>
              <a:t>. НАН </a:t>
            </a:r>
            <a:r>
              <a:rPr lang="ru-RU" dirty="0" err="1"/>
              <a:t>України</a:t>
            </a:r>
            <a:r>
              <a:rPr lang="ru-RU" dirty="0"/>
              <a:t>, 2008. – 316 с.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0956" y="276545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РЕКОМЕНДОВАНА ЛІТЕРАТУРА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7774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771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Калюжная</dc:creator>
  <cp:lastModifiedBy>Наталия Калюжная</cp:lastModifiedBy>
  <cp:revision>6</cp:revision>
  <dcterms:created xsi:type="dcterms:W3CDTF">2020-06-05T15:54:11Z</dcterms:created>
  <dcterms:modified xsi:type="dcterms:W3CDTF">2020-06-05T16:49:06Z</dcterms:modified>
</cp:coreProperties>
</file>