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0" d="100"/>
          <a:sy n="60" d="100"/>
        </p:scale>
        <p:origin x="78" y="12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10D87-DEAA-494C-A4C6-7DC9D7AFF5F4}" type="datetimeFigureOut">
              <a:rPr lang="ru-RU" smtClean="0"/>
              <a:t>05.06.2020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2C194-E1CE-420E-9378-0B15C0D5AA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1962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10D87-DEAA-494C-A4C6-7DC9D7AFF5F4}" type="datetimeFigureOut">
              <a:rPr lang="ru-RU" smtClean="0"/>
              <a:t>05.06.2020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2C194-E1CE-420E-9378-0B15C0D5AA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2006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10D87-DEAA-494C-A4C6-7DC9D7AFF5F4}" type="datetimeFigureOut">
              <a:rPr lang="ru-RU" smtClean="0"/>
              <a:t>05.06.2020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2C194-E1CE-420E-9378-0B15C0D5AA85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709917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10D87-DEAA-494C-A4C6-7DC9D7AFF5F4}" type="datetimeFigureOut">
              <a:rPr lang="ru-RU" smtClean="0"/>
              <a:t>05.06.2020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2C194-E1CE-420E-9378-0B15C0D5AA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24964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10D87-DEAA-494C-A4C6-7DC9D7AFF5F4}" type="datetimeFigureOut">
              <a:rPr lang="ru-RU" smtClean="0"/>
              <a:t>05.06.2020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2C194-E1CE-420E-9378-0B15C0D5AA85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115714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10D87-DEAA-494C-A4C6-7DC9D7AFF5F4}" type="datetimeFigureOut">
              <a:rPr lang="ru-RU" smtClean="0"/>
              <a:t>05.06.2020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2C194-E1CE-420E-9378-0B15C0D5AA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39795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10D87-DEAA-494C-A4C6-7DC9D7AFF5F4}" type="datetimeFigureOut">
              <a:rPr lang="ru-RU" smtClean="0"/>
              <a:t>05.06.2020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2C194-E1CE-420E-9378-0B15C0D5AA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91249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10D87-DEAA-494C-A4C6-7DC9D7AFF5F4}" type="datetimeFigureOut">
              <a:rPr lang="ru-RU" smtClean="0"/>
              <a:t>05.06.2020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2C194-E1CE-420E-9378-0B15C0D5AA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7549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10D87-DEAA-494C-A4C6-7DC9D7AFF5F4}" type="datetimeFigureOut">
              <a:rPr lang="ru-RU" smtClean="0"/>
              <a:t>05.06.2020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2C194-E1CE-420E-9378-0B15C0D5AA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5534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10D87-DEAA-494C-A4C6-7DC9D7AFF5F4}" type="datetimeFigureOut">
              <a:rPr lang="ru-RU" smtClean="0"/>
              <a:t>05.06.2020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2C194-E1CE-420E-9378-0B15C0D5AA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2209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10D87-DEAA-494C-A4C6-7DC9D7AFF5F4}" type="datetimeFigureOut">
              <a:rPr lang="ru-RU" smtClean="0"/>
              <a:t>05.06.2020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2C194-E1CE-420E-9378-0B15C0D5AA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3407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10D87-DEAA-494C-A4C6-7DC9D7AFF5F4}" type="datetimeFigureOut">
              <a:rPr lang="ru-RU" smtClean="0"/>
              <a:t>05.06.2020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2C194-E1CE-420E-9378-0B15C0D5AA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6360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10D87-DEAA-494C-A4C6-7DC9D7AFF5F4}" type="datetimeFigureOut">
              <a:rPr lang="ru-RU" smtClean="0"/>
              <a:t>05.06.2020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2C194-E1CE-420E-9378-0B15C0D5AA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0381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10D87-DEAA-494C-A4C6-7DC9D7AFF5F4}" type="datetimeFigureOut">
              <a:rPr lang="ru-RU" smtClean="0"/>
              <a:t>05.06.2020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2C194-E1CE-420E-9378-0B15C0D5AA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2285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10D87-DEAA-494C-A4C6-7DC9D7AFF5F4}" type="datetimeFigureOut">
              <a:rPr lang="ru-RU" smtClean="0"/>
              <a:t>05.06.2020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2C194-E1CE-420E-9378-0B15C0D5AA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7984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110D87-DEAA-494C-A4C6-7DC9D7AFF5F4}" type="datetimeFigureOut">
              <a:rPr lang="ru-RU" smtClean="0"/>
              <a:t>05.06.2020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2C194-E1CE-420E-9378-0B15C0D5AA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3822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110D87-DEAA-494C-A4C6-7DC9D7AFF5F4}" type="datetimeFigureOut">
              <a:rPr lang="ru-RU" smtClean="0"/>
              <a:t>05.06.2020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A32C194-E1CE-420E-9378-0B15C0D5AA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4425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06011" y="305068"/>
            <a:ext cx="8237989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>
                <a:latin typeface="Times New Roman" pitchFamily="18" charset="0"/>
              </a:rPr>
              <a:t>Міністерство освіти і науки України</a:t>
            </a:r>
            <a:r>
              <a:rPr lang="ru-RU" dirty="0">
                <a:latin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</a:rPr>
            </a:br>
            <a:r>
              <a:rPr lang="uk-UA" b="1" dirty="0">
                <a:latin typeface="Times New Roman" pitchFamily="18" charset="0"/>
              </a:rPr>
              <a:t>Херсонський державний університет</a:t>
            </a:r>
            <a:r>
              <a:rPr lang="ru-RU" dirty="0">
                <a:latin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</a:rPr>
            </a:br>
            <a:r>
              <a:rPr lang="uk-UA" b="1" dirty="0">
                <a:latin typeface="Times New Roman" pitchFamily="18" charset="0"/>
              </a:rPr>
              <a:t>Факультет економіки і менеджменту</a:t>
            </a:r>
            <a:r>
              <a:rPr lang="ru-RU" dirty="0">
                <a:latin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</a:rPr>
            </a:br>
            <a:r>
              <a:rPr lang="uk-UA" b="1" dirty="0">
                <a:latin typeface="Times New Roman" pitchFamily="18" charset="0"/>
              </a:rPr>
              <a:t>Кафедра менеджменту і адміністрування</a:t>
            </a:r>
            <a:r>
              <a:rPr lang="ru-RU" dirty="0">
                <a:latin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</a:rPr>
            </a:br>
            <a:endParaRPr lang="ru-RU" dirty="0">
              <a:latin typeface="Times New Roman" pitchFamily="18" charset="0"/>
            </a:endParaRPr>
          </a:p>
          <a:p>
            <a:pPr algn="ctr"/>
            <a:endParaRPr lang="ru-RU" dirty="0">
              <a:latin typeface="Times New Roman" pitchFamily="18" charset="0"/>
            </a:endParaRPr>
          </a:p>
          <a:p>
            <a:pPr algn="ctr"/>
            <a:endParaRPr lang="ru-RU" dirty="0">
              <a:latin typeface="Times New Roman" pitchFamily="18" charset="0"/>
            </a:endParaRPr>
          </a:p>
          <a:p>
            <a:pPr algn="ctr"/>
            <a:r>
              <a:rPr lang="ru-RU" sz="2800" dirty="0">
                <a:latin typeface="Times New Roman" pitchFamily="18" charset="0"/>
              </a:rPr>
              <a:t/>
            </a:r>
            <a:br>
              <a:rPr lang="ru-RU" sz="2800" dirty="0">
                <a:latin typeface="Times New Roman" pitchFamily="18" charset="0"/>
              </a:rPr>
            </a:br>
            <a:r>
              <a:rPr lang="uk-UA" sz="2800" dirty="0">
                <a:latin typeface="Times New Roman" pitchFamily="18" charset="0"/>
              </a:rPr>
              <a:t> </a:t>
            </a:r>
            <a:r>
              <a:rPr lang="uk-UA" sz="2800" b="1" dirty="0" smtClean="0">
                <a:latin typeface="Times New Roman" pitchFamily="18" charset="0"/>
              </a:rPr>
              <a:t>”</a:t>
            </a:r>
            <a:r>
              <a:rPr lang="uk-UA" sz="2800" b="1" u="sng" dirty="0" smtClean="0">
                <a:latin typeface="Times New Roman" pitchFamily="18" charset="0"/>
              </a:rPr>
              <a:t>ДЕРЖАВНА І РЕГІОНАЛЬНА ПОЛІТИКА В ГАЛУЗІ ОХОРОНИ ЗДОРОВ</a:t>
            </a:r>
            <a:r>
              <a:rPr lang="en-US" sz="2800" b="1" u="sng" dirty="0" smtClean="0">
                <a:latin typeface="Times New Roman" pitchFamily="18" charset="0"/>
              </a:rPr>
              <a:t>’</a:t>
            </a:r>
            <a:r>
              <a:rPr lang="uk-UA" sz="2800" b="1" u="sng" dirty="0" smtClean="0">
                <a:latin typeface="Times New Roman" pitchFamily="18" charset="0"/>
              </a:rPr>
              <a:t>Я</a:t>
            </a:r>
            <a:r>
              <a:rPr lang="uk-UA" sz="2800" b="1" dirty="0" smtClean="0">
                <a:latin typeface="Times New Roman" pitchFamily="18" charset="0"/>
              </a:rPr>
              <a:t>”</a:t>
            </a:r>
            <a:r>
              <a:rPr lang="ru-RU" sz="2800" dirty="0">
                <a:latin typeface="Times New Roman" pitchFamily="18" charset="0"/>
              </a:rPr>
              <a:t/>
            </a:r>
            <a:br>
              <a:rPr lang="ru-RU" sz="2800" dirty="0">
                <a:latin typeface="Times New Roman" pitchFamily="18" charset="0"/>
              </a:rPr>
            </a:br>
            <a:endParaRPr lang="ru-RU" sz="2800" dirty="0">
              <a:latin typeface="Times New Roman" pitchFamily="18" charset="0"/>
            </a:endParaRPr>
          </a:p>
          <a:p>
            <a:pPr algn="ctr"/>
            <a:endParaRPr lang="ru-RU" b="1" dirty="0">
              <a:latin typeface="Times New Roman" pitchFamily="18" charset="0"/>
            </a:endParaRPr>
          </a:p>
          <a:p>
            <a:pPr algn="ctr"/>
            <a:endParaRPr lang="ru-RU" b="1" dirty="0">
              <a:latin typeface="Times New Roman" pitchFamily="18" charset="0"/>
            </a:endParaRPr>
          </a:p>
          <a:p>
            <a:pPr algn="ctr"/>
            <a:endParaRPr lang="ru-RU" b="1" dirty="0">
              <a:latin typeface="Times New Roman" pitchFamily="18" charset="0"/>
            </a:endParaRPr>
          </a:p>
          <a:p>
            <a:pPr algn="ctr"/>
            <a:r>
              <a:rPr lang="uk-UA" b="1" dirty="0">
                <a:latin typeface="Times New Roman" pitchFamily="18" charset="0"/>
              </a:rPr>
              <a:t> </a:t>
            </a:r>
            <a:r>
              <a:rPr lang="ru-RU" dirty="0">
                <a:latin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</a:rPr>
            </a:br>
            <a:r>
              <a:rPr lang="uk-UA" dirty="0">
                <a:latin typeface="Times New Roman" pitchFamily="18" charset="0"/>
              </a:rPr>
              <a:t>Галузь знань </a:t>
            </a:r>
            <a:r>
              <a:rPr lang="uk-UA" u="sng" dirty="0">
                <a:latin typeface="Times New Roman" pitchFamily="18" charset="0"/>
              </a:rPr>
              <a:t>07 Управління та адміністрування</a:t>
            </a:r>
            <a:r>
              <a:rPr lang="ru-RU" dirty="0">
                <a:latin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</a:rPr>
            </a:br>
            <a:r>
              <a:rPr lang="uk-UA" dirty="0">
                <a:latin typeface="Times New Roman" pitchFamily="18" charset="0"/>
              </a:rPr>
              <a:t>Спеціальність </a:t>
            </a:r>
            <a:r>
              <a:rPr lang="uk-UA" u="sng" dirty="0">
                <a:latin typeface="Times New Roman" pitchFamily="18" charset="0"/>
              </a:rPr>
              <a:t>073 «Менеджмент»</a:t>
            </a:r>
          </a:p>
          <a:p>
            <a:pPr algn="ctr"/>
            <a:r>
              <a:rPr lang="uk-UA" dirty="0">
                <a:latin typeface="Times New Roman" pitchFamily="18" charset="0"/>
              </a:rPr>
              <a:t>Спеціалізація </a:t>
            </a:r>
            <a:r>
              <a:rPr lang="uk-UA" u="sng" dirty="0">
                <a:latin typeface="Times New Roman" pitchFamily="18" charset="0"/>
              </a:rPr>
              <a:t>«Управління закладами охорони здоров’я (за типом)»</a:t>
            </a:r>
            <a:r>
              <a:rPr lang="ru-RU" dirty="0">
                <a:latin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</a:rPr>
            </a:br>
            <a:r>
              <a:rPr lang="uk-UA" dirty="0">
                <a:latin typeface="Times New Roman" pitchFamily="18" charset="0"/>
              </a:rPr>
              <a:t>Другий (магістерський) рівень вищої освіти</a:t>
            </a:r>
            <a:r>
              <a:rPr lang="ru-RU" dirty="0">
                <a:latin typeface="Times New Roman" pitchFamily="18" charset="0"/>
              </a:rPr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07452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9121" y="546225"/>
            <a:ext cx="10724971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uk-UA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Метою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навчальної дисципліни є формування сучасних знань з державної і регіональної політики в галузі охорони здоров'я в умовах суспільних трансформацій, а також світової і європейської політики та стратегії в галузі охорони здоров'я.</a:t>
            </a:r>
          </a:p>
          <a:p>
            <a:pPr algn="just"/>
            <a:endParaRPr lang="uk-UA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Завданням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навчальної дисципліни є теоретична підготовка студентів з питань: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снов державної та регіональної політики в галузі охорони здоров'я;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оціально-медичних проблем стану громадського здоров'я в Україні;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ержавного  і регіонального управління щодо перебудови медичного забезпечення в Україні;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уті державної політики з покращення громадського </a:t>
            </a:r>
            <a:r>
              <a:rPr lang="uk-UA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здоровя</a:t>
            </a:r>
            <a:r>
              <a:rPr lang="uk-UA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Україні та ін.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0820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919813" y="429234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marL="274320" indent="-274320" algn="ctr">
              <a:buClr>
                <a:schemeClr val="accent3"/>
              </a:buClr>
              <a:defRPr/>
            </a:pP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Вивчення навчальної дисципліни передбачає формування та розвиток у студентів загальних та фахових </a:t>
            </a:r>
            <a:r>
              <a:rPr lang="uk-UA" sz="2400" b="1" i="1" dirty="0" err="1">
                <a:latin typeface="Times New Roman" pitchFamily="18" charset="0"/>
                <a:cs typeface="Times New Roman" pitchFamily="18" charset="0"/>
              </a:rPr>
              <a:t>компетентностей</a:t>
            </a:r>
            <a:r>
              <a:rPr lang="uk-UA" sz="2400" i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287566" y="2216786"/>
            <a:ext cx="1009543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Здатність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до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спілкува</a:t>
            </a:r>
            <a:r>
              <a:rPr lang="uk-UA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ння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з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представниками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інших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професійних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груп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різного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рівня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(з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експертами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з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інших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галузей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знань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/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видів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економічної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діяльності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); </a:t>
            </a:r>
          </a:p>
          <a:p>
            <a:pPr marL="34290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Навички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використання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інформаційних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та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комунікаційних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технологій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; </a:t>
            </a:r>
          </a:p>
          <a:p>
            <a:pPr marL="342900" indent="-342900" algn="just">
              <a:spcAft>
                <a:spcPts val="0"/>
              </a:spcAft>
              <a:buFont typeface="+mj-lt"/>
              <a:buAutoNum type="arabicPeriod"/>
            </a:pPr>
            <a:r>
              <a:rPr lang="ru-RU" sz="20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Здатність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мотивувати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людей та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рухатися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до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спільної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мети; </a:t>
            </a:r>
            <a:endParaRPr lang="ru-RU" sz="20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Здатність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формувати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лідерські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якості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та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демонструвати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їх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в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процесі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управління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людьми;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Здатність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розробляти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проекти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управляти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ними,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виявляти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ініціативу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та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підприємливість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; 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Здатність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використовувати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психологічні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технології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роботи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з персоналом</a:t>
            </a:r>
          </a:p>
        </p:txBody>
      </p:sp>
    </p:spTree>
    <p:extLst>
      <p:ext uri="{BB962C8B-B14F-4D97-AF65-F5344CB8AC3E}">
        <p14:creationId xmlns:p14="http://schemas.microsoft.com/office/powerpoint/2010/main" val="916087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23312" y="432768"/>
            <a:ext cx="47933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2400" b="1" i="1" dirty="0">
                <a:latin typeface="Times New Roman" pitchFamily="18" charset="0"/>
                <a:cs typeface="Times New Roman" pitchFamily="18" charset="0"/>
              </a:rPr>
              <a:t>Програмні результати навчання:</a:t>
            </a:r>
            <a:endParaRPr lang="ru-RU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786072" y="1114666"/>
            <a:ext cx="8464657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Обґрунтовувати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управляти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проектами,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генерувати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підприємницькі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ідеї</a:t>
            </a:r>
            <a:endParaRPr lang="ru-RU" sz="20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Планувати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організації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стратегічному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тактичному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розрізах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Мати навички прийняття, обґрунтування та забезпечення реалізації управлінських рішень в непередбачуваних умовах, враховуючи вимоги чинного законодавства, етичні міркування та соціальну 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відповідальність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Демонструвати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лідерські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навички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вміння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працювати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команді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взаємодіяти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людьми,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впливати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їх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поведінку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вирішення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професійних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Вміти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делегувати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повноваження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керівництво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організацією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підрозділом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);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Вміти планувати і здійснювати інформаційне, методичне, матеріальне, фінансове та кадрове забезпечення організації (підрозділу).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3183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498602" y="398585"/>
            <a:ext cx="246561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sz="3200" b="1" i="1" dirty="0">
                <a:effectLst>
                  <a:glow rad="139700">
                    <a:schemeClr val="accent1">
                      <a:satMod val="175000"/>
                      <a:alpha val="40000"/>
                    </a:schemeClr>
                  </a:glo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Перелік тем</a:t>
            </a:r>
            <a:endParaRPr lang="ru-RU" sz="3200" b="1" i="1" dirty="0">
              <a:effectLst>
                <a:glow rad="139700">
                  <a:schemeClr val="accent1">
                    <a:satMod val="175000"/>
                    <a:alpha val="40000"/>
                  </a:schemeClr>
                </a:glo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46931" y="1563880"/>
            <a:ext cx="1119589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1. Державна і регіональна політика у сфері охорони здоров’я як організаційно-нормативна система владних дій та управлінських рішень, основний регулятор здоров’я нації.</a:t>
            </a:r>
          </a:p>
          <a:p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2. Здоров’я громадян </a:t>
            </a:r>
            <a:r>
              <a:rPr lang="uk-UA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стратегічний ресурс держави </a:t>
            </a:r>
          </a:p>
          <a:p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3. Державна і регіональна політика у сфері профілактики соціально небезпечних </a:t>
            </a:r>
            <a:r>
              <a:rPr lang="uk-UA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хвороб</a:t>
            </a:r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4. Пріоритетні напрямки державної та регіональної політики щодо охорони репродуктивного здоров'я. </a:t>
            </a:r>
          </a:p>
          <a:p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5. Проблеми громадського здоров'я в контексті державної і регіональної політики.</a:t>
            </a:r>
          </a:p>
          <a:p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6. Державна і регіональна політика щодо медичного забезпечення дитячого населення в Україні.</a:t>
            </a:r>
          </a:p>
          <a:p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7. Державні стандарти у сфері охорони здоров'я. </a:t>
            </a:r>
          </a:p>
          <a:p>
            <a:r>
              <a:rPr lang="uk-UA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8. Розвиток електронної охорони здоров’я – новий напрям державної та регіональної політики в галузі охорони здоров’я.</a:t>
            </a:r>
          </a:p>
          <a:p>
            <a:endParaRPr lang="uk-UA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3661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 rot="10800000" flipV="1">
            <a:off x="320842" y="859136"/>
            <a:ext cx="11710736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dirty="0" err="1" smtClean="0"/>
              <a:t>Баєва</a:t>
            </a:r>
            <a:r>
              <a:rPr lang="ru-RU" dirty="0" smtClean="0"/>
              <a:t> </a:t>
            </a:r>
            <a:r>
              <a:rPr lang="ru-RU" dirty="0"/>
              <a:t>О. В. Менеджмент у </a:t>
            </a:r>
            <a:r>
              <a:rPr lang="ru-RU" dirty="0" err="1"/>
              <a:t>галузі</a:t>
            </a:r>
            <a:r>
              <a:rPr lang="ru-RU" dirty="0"/>
              <a:t>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здоров’я</a:t>
            </a:r>
            <a:r>
              <a:rPr lang="ru-RU" dirty="0"/>
              <a:t> : </a:t>
            </a:r>
            <a:r>
              <a:rPr lang="ru-RU" dirty="0" err="1"/>
              <a:t>навч</a:t>
            </a:r>
            <a:r>
              <a:rPr lang="ru-RU" dirty="0"/>
              <a:t>. </a:t>
            </a:r>
            <a:r>
              <a:rPr lang="ru-RU" dirty="0" err="1"/>
              <a:t>посіб</a:t>
            </a:r>
            <a:r>
              <a:rPr lang="ru-RU" dirty="0"/>
              <a:t>. / О. В. </a:t>
            </a:r>
            <a:r>
              <a:rPr lang="ru-RU" dirty="0" err="1"/>
              <a:t>Баєва</a:t>
            </a:r>
            <a:r>
              <a:rPr lang="ru-RU" dirty="0"/>
              <a:t>. – К. : Центр </a:t>
            </a:r>
            <a:r>
              <a:rPr lang="ru-RU" dirty="0" err="1"/>
              <a:t>учб</a:t>
            </a:r>
            <a:r>
              <a:rPr lang="ru-RU" dirty="0"/>
              <a:t>. л-</a:t>
            </a:r>
            <a:r>
              <a:rPr lang="ru-RU" dirty="0" err="1"/>
              <a:t>ри</a:t>
            </a:r>
            <a:r>
              <a:rPr lang="ru-RU" dirty="0"/>
              <a:t>, 2008. – 640 с. </a:t>
            </a:r>
            <a:endParaRPr lang="ru-RU" dirty="0" smtClean="0"/>
          </a:p>
          <a:p>
            <a:pPr marL="342900" indent="-342900">
              <a:buAutoNum type="arabicPeriod"/>
            </a:pPr>
            <a:r>
              <a:rPr lang="ru-RU" dirty="0" err="1" smtClean="0"/>
              <a:t>Бахтеєва</a:t>
            </a:r>
            <a:r>
              <a:rPr lang="ru-RU" dirty="0" smtClean="0"/>
              <a:t> </a:t>
            </a:r>
            <a:r>
              <a:rPr lang="ru-RU" dirty="0"/>
              <a:t>Т. Медицина – не та </a:t>
            </a:r>
            <a:r>
              <a:rPr lang="ru-RU" dirty="0" err="1"/>
              <a:t>галузь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почекати</a:t>
            </a:r>
            <a:r>
              <a:rPr lang="ru-RU" dirty="0"/>
              <a:t> до “</a:t>
            </a:r>
            <a:r>
              <a:rPr lang="ru-RU" dirty="0" err="1"/>
              <a:t>кращих</a:t>
            </a:r>
            <a:r>
              <a:rPr lang="ru-RU" dirty="0"/>
              <a:t>” </a:t>
            </a:r>
            <a:r>
              <a:rPr lang="ru-RU" dirty="0" err="1"/>
              <a:t>часів</a:t>
            </a:r>
            <a:r>
              <a:rPr lang="ru-RU" dirty="0"/>
              <a:t> / Т. </a:t>
            </a:r>
            <a:r>
              <a:rPr lang="ru-RU" dirty="0" err="1"/>
              <a:t>Бахтеєва</a:t>
            </a:r>
            <a:r>
              <a:rPr lang="ru-RU" dirty="0"/>
              <a:t> // Ваше </a:t>
            </a:r>
            <a:r>
              <a:rPr lang="ru-RU" dirty="0" err="1"/>
              <a:t>здоров’я</a:t>
            </a:r>
            <a:r>
              <a:rPr lang="ru-RU" dirty="0"/>
              <a:t>. – 2009. – 29 трав. – С. 3–4. </a:t>
            </a:r>
            <a:endParaRPr lang="ru-RU" dirty="0" smtClean="0"/>
          </a:p>
          <a:p>
            <a:pPr marL="342900" indent="-342900">
              <a:buAutoNum type="arabicPeriod"/>
            </a:pPr>
            <a:r>
              <a:rPr lang="ru-RU" dirty="0" err="1" smtClean="0"/>
              <a:t>Білинська</a:t>
            </a:r>
            <a:r>
              <a:rPr lang="ru-RU" dirty="0" smtClean="0"/>
              <a:t> </a:t>
            </a:r>
            <a:r>
              <a:rPr lang="ru-RU" dirty="0"/>
              <a:t>М. М. </a:t>
            </a:r>
            <a:r>
              <a:rPr lang="ru-RU" dirty="0" err="1"/>
              <a:t>Державне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галузевими</a:t>
            </a:r>
            <a:r>
              <a:rPr lang="ru-RU" dirty="0"/>
              <a:t> стандартами в </a:t>
            </a:r>
            <a:r>
              <a:rPr lang="ru-RU" dirty="0" err="1"/>
              <a:t>умовах</a:t>
            </a:r>
            <a:r>
              <a:rPr lang="ru-RU" dirty="0"/>
              <a:t> </a:t>
            </a:r>
            <a:r>
              <a:rPr lang="ru-RU" dirty="0" err="1"/>
              <a:t>реформування</a:t>
            </a:r>
            <a:r>
              <a:rPr lang="ru-RU" dirty="0"/>
              <a:t> </a:t>
            </a:r>
            <a:r>
              <a:rPr lang="ru-RU" dirty="0" err="1"/>
              <a:t>вищої</a:t>
            </a:r>
            <a:r>
              <a:rPr lang="ru-RU" dirty="0"/>
              <a:t> </a:t>
            </a:r>
            <a:r>
              <a:rPr lang="ru-RU" dirty="0" err="1"/>
              <a:t>медичної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r>
              <a:rPr lang="ru-RU" dirty="0"/>
              <a:t> : </a:t>
            </a:r>
            <a:r>
              <a:rPr lang="ru-RU" dirty="0" err="1"/>
              <a:t>монографія</a:t>
            </a:r>
            <a:r>
              <a:rPr lang="ru-RU" dirty="0"/>
              <a:t> / М. М. </a:t>
            </a:r>
            <a:r>
              <a:rPr lang="ru-RU" dirty="0" err="1"/>
              <a:t>Білинська</a:t>
            </a:r>
            <a:r>
              <a:rPr lang="ru-RU" dirty="0"/>
              <a:t>. – К. : Вид-во НАДУ, 2004. – 268 с. </a:t>
            </a:r>
          </a:p>
          <a:p>
            <a:pPr marL="342900" indent="-342900">
              <a:buAutoNum type="arabicPeriod"/>
            </a:pPr>
            <a:r>
              <a:rPr lang="ru-RU" dirty="0" err="1" smtClean="0"/>
              <a:t>Богатирьова</a:t>
            </a:r>
            <a:r>
              <a:rPr lang="ru-RU" dirty="0" smtClean="0"/>
              <a:t> </a:t>
            </a:r>
            <a:r>
              <a:rPr lang="ru-RU" dirty="0"/>
              <a:t>Р. В. </a:t>
            </a:r>
            <a:r>
              <a:rPr lang="ru-RU" dirty="0" err="1"/>
              <a:t>Детермінанти</a:t>
            </a:r>
            <a:r>
              <a:rPr lang="ru-RU" dirty="0"/>
              <a:t> </a:t>
            </a:r>
            <a:r>
              <a:rPr lang="ru-RU" dirty="0" err="1"/>
              <a:t>здоров’я</a:t>
            </a:r>
            <a:r>
              <a:rPr lang="ru-RU" dirty="0"/>
              <a:t> та </a:t>
            </a:r>
            <a:r>
              <a:rPr lang="ru-RU" dirty="0" err="1"/>
              <a:t>національна</a:t>
            </a:r>
            <a:r>
              <a:rPr lang="ru-RU" dirty="0"/>
              <a:t> </a:t>
            </a:r>
            <a:r>
              <a:rPr lang="ru-RU" dirty="0" err="1"/>
              <a:t>безпека</a:t>
            </a:r>
            <a:r>
              <a:rPr lang="ru-RU" dirty="0"/>
              <a:t> : </a:t>
            </a:r>
            <a:r>
              <a:rPr lang="ru-RU" dirty="0" err="1"/>
              <a:t>монографія</a:t>
            </a:r>
            <a:r>
              <a:rPr lang="ru-RU" dirty="0"/>
              <a:t> / Р. В. </a:t>
            </a:r>
            <a:r>
              <a:rPr lang="ru-RU" dirty="0" err="1"/>
              <a:t>Богатирьова</a:t>
            </a:r>
            <a:r>
              <a:rPr lang="ru-RU" dirty="0"/>
              <a:t> ; за ред. Ю. І. </a:t>
            </a:r>
            <a:r>
              <a:rPr lang="ru-RU" dirty="0" err="1"/>
              <a:t>Кундієва</a:t>
            </a:r>
            <a:r>
              <a:rPr lang="ru-RU" dirty="0"/>
              <a:t>. – К. : </a:t>
            </a:r>
            <a:r>
              <a:rPr lang="ru-RU" dirty="0" err="1"/>
              <a:t>Видавн</a:t>
            </a:r>
            <a:r>
              <a:rPr lang="ru-RU" dirty="0"/>
              <a:t>. </a:t>
            </a:r>
            <a:r>
              <a:rPr lang="ru-RU" dirty="0" err="1"/>
              <a:t>дім</a:t>
            </a:r>
            <a:r>
              <a:rPr lang="ru-RU" dirty="0"/>
              <a:t> “</a:t>
            </a:r>
            <a:r>
              <a:rPr lang="ru-RU" dirty="0" err="1"/>
              <a:t>Авіцена</a:t>
            </a:r>
            <a:r>
              <a:rPr lang="ru-RU" dirty="0"/>
              <a:t>”, 2011 . – 448 с. </a:t>
            </a:r>
          </a:p>
          <a:p>
            <a:pPr marL="342900" indent="-342900">
              <a:buAutoNum type="arabicPeriod"/>
            </a:pPr>
            <a:r>
              <a:rPr lang="ru-RU" dirty="0" err="1" smtClean="0"/>
              <a:t>Гайдаєв</a:t>
            </a:r>
            <a:r>
              <a:rPr lang="ru-RU" dirty="0" smtClean="0"/>
              <a:t> </a:t>
            </a:r>
            <a:r>
              <a:rPr lang="ru-RU" dirty="0"/>
              <a:t>Ю. О. </a:t>
            </a:r>
            <a:r>
              <a:rPr lang="ru-RU" dirty="0" err="1"/>
              <a:t>Наукове</a:t>
            </a:r>
            <a:r>
              <a:rPr lang="ru-RU" dirty="0"/>
              <a:t> </a:t>
            </a:r>
            <a:r>
              <a:rPr lang="ru-RU" dirty="0" err="1"/>
              <a:t>обґрунтування</a:t>
            </a:r>
            <a:r>
              <a:rPr lang="ru-RU" dirty="0"/>
              <a:t> </a:t>
            </a:r>
            <a:r>
              <a:rPr lang="ru-RU" dirty="0" err="1"/>
              <a:t>моделі</a:t>
            </a:r>
            <a:r>
              <a:rPr lang="ru-RU" dirty="0"/>
              <a:t> </a:t>
            </a:r>
            <a:r>
              <a:rPr lang="ru-RU" dirty="0" err="1"/>
              <a:t>впровадження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r>
              <a:rPr lang="ru-RU" dirty="0"/>
              <a:t> </a:t>
            </a:r>
            <a:r>
              <a:rPr lang="ru-RU" dirty="0" err="1"/>
              <a:t>Державних</a:t>
            </a:r>
            <a:r>
              <a:rPr lang="ru-RU" dirty="0"/>
              <a:t> </a:t>
            </a:r>
            <a:r>
              <a:rPr lang="ru-RU" dirty="0" err="1"/>
              <a:t>цільових</a:t>
            </a:r>
            <a:r>
              <a:rPr lang="ru-RU" dirty="0"/>
              <a:t> </a:t>
            </a:r>
            <a:r>
              <a:rPr lang="ru-RU" dirty="0" err="1"/>
              <a:t>програм</a:t>
            </a:r>
            <a:r>
              <a:rPr lang="ru-RU" dirty="0"/>
              <a:t> </a:t>
            </a:r>
            <a:r>
              <a:rPr lang="ru-RU" dirty="0" err="1"/>
              <a:t>покращання</a:t>
            </a:r>
            <a:r>
              <a:rPr lang="ru-RU" dirty="0"/>
              <a:t> </a:t>
            </a:r>
            <a:r>
              <a:rPr lang="ru-RU" dirty="0" err="1"/>
              <a:t>здоров’я</a:t>
            </a:r>
            <a:r>
              <a:rPr lang="ru-RU" dirty="0"/>
              <a:t> народу : </a:t>
            </a:r>
            <a:r>
              <a:rPr lang="ru-RU" dirty="0" err="1"/>
              <a:t>автореф</a:t>
            </a:r>
            <a:r>
              <a:rPr lang="ru-RU" dirty="0"/>
              <a:t>. </a:t>
            </a:r>
            <a:r>
              <a:rPr lang="ru-RU" dirty="0" err="1"/>
              <a:t>дис</a:t>
            </a:r>
            <a:r>
              <a:rPr lang="ru-RU" dirty="0"/>
              <a:t>. … д-ра мед. наук : 14.02.03. / </a:t>
            </a:r>
            <a:r>
              <a:rPr lang="ru-RU" dirty="0" err="1"/>
              <a:t>Гайдаєв</a:t>
            </a:r>
            <a:r>
              <a:rPr lang="ru-RU" dirty="0"/>
              <a:t> Ю. О. – К., 2007. – 26 с. </a:t>
            </a:r>
            <a:endParaRPr lang="ru-RU" dirty="0" smtClean="0"/>
          </a:p>
          <a:p>
            <a:pPr marL="342900" indent="-342900">
              <a:buAutoNum type="arabicPeriod"/>
            </a:pPr>
            <a:r>
              <a:rPr lang="ru-RU" dirty="0" err="1" smtClean="0"/>
              <a:t>Державна</a:t>
            </a:r>
            <a:r>
              <a:rPr lang="ru-RU" dirty="0" smtClean="0"/>
              <a:t> </a:t>
            </a:r>
            <a:r>
              <a:rPr lang="ru-RU" dirty="0" err="1"/>
              <a:t>політика</a:t>
            </a:r>
            <a:r>
              <a:rPr lang="ru-RU" dirty="0"/>
              <a:t> з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громадського</a:t>
            </a:r>
            <a:r>
              <a:rPr lang="ru-RU" dirty="0"/>
              <a:t> </a:t>
            </a:r>
            <a:r>
              <a:rPr lang="ru-RU" dirty="0" err="1"/>
              <a:t>здоров’я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r>
              <a:rPr lang="ru-RU" dirty="0"/>
              <a:t> : </a:t>
            </a:r>
            <a:r>
              <a:rPr lang="ru-RU" dirty="0" err="1"/>
              <a:t>навч</a:t>
            </a:r>
            <a:r>
              <a:rPr lang="ru-RU" dirty="0"/>
              <a:t>. </a:t>
            </a:r>
            <a:r>
              <a:rPr lang="ru-RU" dirty="0" err="1"/>
              <a:t>посіб</a:t>
            </a:r>
            <a:r>
              <a:rPr lang="ru-RU" dirty="0"/>
              <a:t>. / за ред. І. М. Солоненка, Л. І. </a:t>
            </a:r>
            <a:r>
              <a:rPr lang="ru-RU" dirty="0" err="1"/>
              <a:t>Жаліло</a:t>
            </a:r>
            <a:r>
              <a:rPr lang="ru-RU" dirty="0"/>
              <a:t>. – К. : Вид-во НАДУ, 2000. </a:t>
            </a:r>
          </a:p>
          <a:p>
            <a:pPr marL="342900" indent="-342900">
              <a:buAutoNum type="arabicPeriod"/>
            </a:pPr>
            <a:r>
              <a:rPr lang="ru-RU" dirty="0" err="1" smtClean="0"/>
              <a:t>Карамишев</a:t>
            </a:r>
            <a:r>
              <a:rPr lang="ru-RU" dirty="0" smtClean="0"/>
              <a:t> </a:t>
            </a:r>
            <a:r>
              <a:rPr lang="ru-RU" dirty="0"/>
              <a:t>Д. В. </a:t>
            </a:r>
            <a:r>
              <a:rPr lang="ru-RU" dirty="0" err="1"/>
              <a:t>Концепція</a:t>
            </a:r>
            <a:r>
              <a:rPr lang="ru-RU" dirty="0"/>
              <a:t> </a:t>
            </a:r>
            <a:r>
              <a:rPr lang="ru-RU" dirty="0" err="1"/>
              <a:t>інноваційних</a:t>
            </a:r>
            <a:r>
              <a:rPr lang="ru-RU" dirty="0"/>
              <a:t> </a:t>
            </a:r>
            <a:r>
              <a:rPr lang="ru-RU" dirty="0" err="1"/>
              <a:t>перетворень</a:t>
            </a:r>
            <a:r>
              <a:rPr lang="ru-RU" dirty="0"/>
              <a:t>: </a:t>
            </a:r>
            <a:r>
              <a:rPr lang="ru-RU" dirty="0" err="1"/>
              <a:t>міжгалузевий</a:t>
            </a:r>
            <a:r>
              <a:rPr lang="ru-RU" dirty="0"/>
              <a:t> </a:t>
            </a:r>
            <a:r>
              <a:rPr lang="ru-RU" dirty="0" err="1"/>
              <a:t>підхід</a:t>
            </a:r>
            <a:r>
              <a:rPr lang="ru-RU" dirty="0"/>
              <a:t> до </a:t>
            </a:r>
            <a:r>
              <a:rPr lang="ru-RU" dirty="0" err="1"/>
              <a:t>реформування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здоров’я</a:t>
            </a:r>
            <a:r>
              <a:rPr lang="ru-RU" dirty="0"/>
              <a:t> (</a:t>
            </a:r>
            <a:r>
              <a:rPr lang="ru-RU" dirty="0" err="1"/>
              <a:t>державноуправлінські</a:t>
            </a:r>
            <a:r>
              <a:rPr lang="ru-RU" dirty="0"/>
              <a:t> </a:t>
            </a:r>
            <a:r>
              <a:rPr lang="ru-RU" dirty="0" err="1"/>
              <a:t>аспекти</a:t>
            </a:r>
            <a:r>
              <a:rPr lang="ru-RU" dirty="0"/>
              <a:t>) : </a:t>
            </a:r>
            <a:r>
              <a:rPr lang="ru-RU" dirty="0" err="1"/>
              <a:t>монографія</a:t>
            </a:r>
            <a:r>
              <a:rPr lang="ru-RU" dirty="0"/>
              <a:t> / Д. В. </a:t>
            </a:r>
            <a:r>
              <a:rPr lang="ru-RU" dirty="0" err="1"/>
              <a:t>Карамишев</a:t>
            </a:r>
            <a:r>
              <a:rPr lang="ru-RU" dirty="0"/>
              <a:t>. – Х. : Вид-во </a:t>
            </a:r>
            <a:r>
              <a:rPr lang="ru-RU" dirty="0" err="1"/>
              <a:t>ХарРІ</a:t>
            </a:r>
            <a:r>
              <a:rPr lang="ru-RU" dirty="0"/>
              <a:t> НАДУ “</a:t>
            </a:r>
            <a:r>
              <a:rPr lang="ru-RU" dirty="0" err="1"/>
              <a:t>Магістр</a:t>
            </a:r>
            <a:r>
              <a:rPr lang="ru-RU" dirty="0"/>
              <a:t>”, 2004. – 304 с. </a:t>
            </a:r>
            <a:endParaRPr lang="ru-RU" dirty="0" smtClean="0"/>
          </a:p>
          <a:p>
            <a:pPr marL="342900" indent="-342900">
              <a:buAutoNum type="arabicPeriod"/>
            </a:pPr>
            <a:r>
              <a:rPr lang="ru-RU" dirty="0" err="1" smtClean="0"/>
              <a:t>Кризина</a:t>
            </a:r>
            <a:r>
              <a:rPr lang="ru-RU" dirty="0" smtClean="0"/>
              <a:t> </a:t>
            </a:r>
            <a:r>
              <a:rPr lang="ru-RU" dirty="0"/>
              <a:t>Н. П. </a:t>
            </a:r>
            <a:r>
              <a:rPr lang="ru-RU" dirty="0" err="1"/>
              <a:t>Державна</a:t>
            </a:r>
            <a:r>
              <a:rPr lang="ru-RU" dirty="0"/>
              <a:t> </a:t>
            </a:r>
            <a:r>
              <a:rPr lang="ru-RU" dirty="0" err="1"/>
              <a:t>політика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в </a:t>
            </a:r>
            <a:r>
              <a:rPr lang="ru-RU" dirty="0" err="1"/>
              <a:t>галузі</a:t>
            </a:r>
            <a:r>
              <a:rPr lang="ru-RU" dirty="0"/>
              <a:t> </a:t>
            </a:r>
            <a:r>
              <a:rPr lang="ru-RU" dirty="0" err="1"/>
              <a:t>охорони</a:t>
            </a:r>
            <a:r>
              <a:rPr lang="ru-RU" dirty="0"/>
              <a:t> </a:t>
            </a:r>
            <a:r>
              <a:rPr lang="ru-RU" dirty="0" err="1"/>
              <a:t>здоров’я</a:t>
            </a:r>
            <a:r>
              <a:rPr lang="ru-RU" dirty="0"/>
              <a:t>: генезис, </a:t>
            </a:r>
            <a:r>
              <a:rPr lang="ru-RU" dirty="0" err="1"/>
              <a:t>тенденції</a:t>
            </a:r>
            <a:r>
              <a:rPr lang="ru-RU" dirty="0"/>
              <a:t> та </a:t>
            </a:r>
            <a:r>
              <a:rPr lang="ru-RU" dirty="0" err="1"/>
              <a:t>закономірності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: </a:t>
            </a:r>
            <a:r>
              <a:rPr lang="ru-RU" dirty="0" err="1"/>
              <a:t>монографія</a:t>
            </a:r>
            <a:r>
              <a:rPr lang="ru-RU" dirty="0"/>
              <a:t> / Н. П. </a:t>
            </a:r>
            <a:r>
              <a:rPr lang="ru-RU" dirty="0" err="1"/>
              <a:t>Кризина</a:t>
            </a:r>
            <a:r>
              <a:rPr lang="ru-RU" dirty="0"/>
              <a:t> ; </a:t>
            </a:r>
            <a:r>
              <a:rPr lang="ru-RU" dirty="0" err="1"/>
              <a:t>передм</a:t>
            </a:r>
            <a:r>
              <a:rPr lang="ru-RU" dirty="0"/>
              <a:t>. і </a:t>
            </a:r>
            <a:r>
              <a:rPr lang="ru-RU" dirty="0" err="1"/>
              <a:t>заг</a:t>
            </a:r>
            <a:r>
              <a:rPr lang="ru-RU" dirty="0"/>
              <a:t>. ред. проф. Я. Ф. </a:t>
            </a:r>
            <a:r>
              <a:rPr lang="ru-RU" dirty="0" err="1"/>
              <a:t>Радиша</a:t>
            </a:r>
            <a:r>
              <a:rPr lang="ru-RU" dirty="0"/>
              <a:t>. – К. : Вид-во НАДУ, 2007. – 224 с. </a:t>
            </a:r>
          </a:p>
          <a:p>
            <a:pPr marL="342900" indent="-342900">
              <a:buAutoNum type="arabicPeriod"/>
            </a:pPr>
            <a:r>
              <a:rPr lang="ru-RU" dirty="0" err="1" smtClean="0"/>
              <a:t>Людський</a:t>
            </a:r>
            <a:r>
              <a:rPr lang="ru-RU" dirty="0" smtClean="0"/>
              <a:t> </a:t>
            </a:r>
            <a:r>
              <a:rPr lang="ru-RU" dirty="0" err="1"/>
              <a:t>розвиток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r>
              <a:rPr lang="ru-RU" dirty="0"/>
              <a:t>: </a:t>
            </a:r>
            <a:r>
              <a:rPr lang="ru-RU" dirty="0" err="1"/>
              <a:t>інноваційний</a:t>
            </a:r>
            <a:r>
              <a:rPr lang="ru-RU" dirty="0"/>
              <a:t> </a:t>
            </a:r>
            <a:r>
              <a:rPr lang="ru-RU" dirty="0" err="1"/>
              <a:t>вимір</a:t>
            </a:r>
            <a:r>
              <a:rPr lang="ru-RU" dirty="0"/>
              <a:t> : кол. </a:t>
            </a:r>
            <a:r>
              <a:rPr lang="ru-RU" dirty="0" err="1"/>
              <a:t>моногр</a:t>
            </a:r>
            <a:r>
              <a:rPr lang="ru-RU" dirty="0"/>
              <a:t>. / за ред. Е. М. </a:t>
            </a:r>
            <a:r>
              <a:rPr lang="ru-RU" dirty="0" err="1"/>
              <a:t>Лібанової</a:t>
            </a:r>
            <a:r>
              <a:rPr lang="ru-RU" dirty="0"/>
              <a:t>. – К. : </a:t>
            </a:r>
            <a:r>
              <a:rPr lang="ru-RU" dirty="0" err="1"/>
              <a:t>Ін</a:t>
            </a:r>
            <a:r>
              <a:rPr lang="ru-RU" dirty="0"/>
              <a:t>-т </a:t>
            </a:r>
            <a:r>
              <a:rPr lang="ru-RU" dirty="0" err="1"/>
              <a:t>демографії</a:t>
            </a:r>
            <a:r>
              <a:rPr lang="ru-RU" dirty="0"/>
              <a:t> та соц. </a:t>
            </a:r>
            <a:r>
              <a:rPr lang="ru-RU" dirty="0" err="1"/>
              <a:t>дослідж</a:t>
            </a:r>
            <a:r>
              <a:rPr lang="ru-RU" dirty="0"/>
              <a:t>. НАН </a:t>
            </a:r>
            <a:r>
              <a:rPr lang="ru-RU" dirty="0" err="1"/>
              <a:t>України</a:t>
            </a:r>
            <a:r>
              <a:rPr lang="ru-RU" dirty="0"/>
              <a:t>, 2008. – 316 с. 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310956" y="276545"/>
            <a:ext cx="37305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i="1" dirty="0">
                <a:latin typeface="Times New Roman" pitchFamily="18" charset="0"/>
                <a:cs typeface="Times New Roman" pitchFamily="18" charset="0"/>
              </a:rPr>
              <a:t>РЕКОМЕНДОВАНА ЛІТЕРАТУРА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0777413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54</TotalTime>
  <Words>771</Words>
  <Application>Microsoft Office PowerPoint</Application>
  <PresentationFormat>Широкоэкранный</PresentationFormat>
  <Paragraphs>50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Times New Roman</vt:lpstr>
      <vt:lpstr>Trebuchet MS</vt:lpstr>
      <vt:lpstr>Wingdings 3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Наталия Калюжная</dc:creator>
  <cp:lastModifiedBy>Наталия Калюжная</cp:lastModifiedBy>
  <cp:revision>6</cp:revision>
  <dcterms:created xsi:type="dcterms:W3CDTF">2020-06-05T15:54:11Z</dcterms:created>
  <dcterms:modified xsi:type="dcterms:W3CDTF">2020-06-05T16:49:06Z</dcterms:modified>
</cp:coreProperties>
</file>